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3"/>
  </p:notesMasterIdLst>
  <p:sldIdLst>
    <p:sldId id="256" r:id="rId2"/>
    <p:sldId id="641" r:id="rId3"/>
    <p:sldId id="719" r:id="rId4"/>
    <p:sldId id="728" r:id="rId5"/>
    <p:sldId id="720" r:id="rId6"/>
    <p:sldId id="726" r:id="rId7"/>
    <p:sldId id="733" r:id="rId8"/>
    <p:sldId id="721" r:id="rId9"/>
    <p:sldId id="722" r:id="rId10"/>
    <p:sldId id="723" r:id="rId11"/>
    <p:sldId id="724" r:id="rId12"/>
    <p:sldId id="725" r:id="rId13"/>
    <p:sldId id="727" r:id="rId14"/>
    <p:sldId id="729" r:id="rId15"/>
    <p:sldId id="730" r:id="rId16"/>
    <p:sldId id="737" r:id="rId17"/>
    <p:sldId id="738" r:id="rId18"/>
    <p:sldId id="753" r:id="rId19"/>
    <p:sldId id="754" r:id="rId20"/>
    <p:sldId id="755" r:id="rId21"/>
    <p:sldId id="756" r:id="rId22"/>
    <p:sldId id="757" r:id="rId23"/>
    <p:sldId id="758" r:id="rId24"/>
    <p:sldId id="759" r:id="rId25"/>
    <p:sldId id="760" r:id="rId26"/>
    <p:sldId id="761" r:id="rId27"/>
    <p:sldId id="762" r:id="rId28"/>
    <p:sldId id="731" r:id="rId29"/>
    <p:sldId id="734" r:id="rId30"/>
    <p:sldId id="735" r:id="rId31"/>
    <p:sldId id="736" r:id="rId32"/>
    <p:sldId id="732" r:id="rId33"/>
    <p:sldId id="739" r:id="rId34"/>
    <p:sldId id="741" r:id="rId35"/>
    <p:sldId id="742" r:id="rId36"/>
    <p:sldId id="743" r:id="rId37"/>
    <p:sldId id="744" r:id="rId38"/>
    <p:sldId id="745" r:id="rId39"/>
    <p:sldId id="746" r:id="rId40"/>
    <p:sldId id="747" r:id="rId41"/>
    <p:sldId id="748" r:id="rId42"/>
    <p:sldId id="752" r:id="rId43"/>
    <p:sldId id="766" r:id="rId44"/>
    <p:sldId id="770" r:id="rId45"/>
    <p:sldId id="771" r:id="rId46"/>
    <p:sldId id="767" r:id="rId47"/>
    <p:sldId id="765" r:id="rId48"/>
    <p:sldId id="769" r:id="rId49"/>
    <p:sldId id="763" r:id="rId50"/>
    <p:sldId id="768" r:id="rId51"/>
    <p:sldId id="7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nus, Jonathan M" initials="CJM" lastIdx="1" clrIdx="0">
    <p:extLst>
      <p:ext uri="{19B8F6BF-5375-455C-9EA6-DF929625EA0E}">
        <p15:presenceInfo xmlns:p15="http://schemas.microsoft.com/office/powerpoint/2012/main" userId="S::jmc108@pitt.edu::53f1a3d2-6585-462e-a1cc-58b6519e61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016"/>
    <a:srgbClr val="FFD579"/>
    <a:srgbClr val="0000FF"/>
    <a:srgbClr val="00FA00"/>
    <a:srgbClr val="007DCB"/>
    <a:srgbClr val="FF00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76259"/>
  </p:normalViewPr>
  <p:slideViewPr>
    <p:cSldViewPr snapToGrid="0" snapToObjects="1">
      <p:cViewPr varScale="1">
        <p:scale>
          <a:sx n="96" d="100"/>
          <a:sy n="96" d="100"/>
        </p:scale>
        <p:origin x="2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EA0B5-F738-404D-A405-67FF77B6CC6C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8A27-6E24-464F-8321-D2885A4C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3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rs26542</a:t>
            </a:r>
          </a:p>
          <a:p>
            <a:r>
              <a:rPr lang="en-US" dirty="0"/>
              <a:t>rs255930</a:t>
            </a:r>
          </a:p>
          <a:p>
            <a:r>
              <a:rPr lang="en-US" dirty="0"/>
              <a:t>rs26560</a:t>
            </a:r>
            <a:br>
              <a:rPr lang="en-US" dirty="0"/>
            </a:br>
            <a:r>
              <a:rPr lang="en-US" dirty="0"/>
              <a:t>rs34942</a:t>
            </a:r>
            <a:br>
              <a:rPr lang="en-US" dirty="0"/>
            </a:br>
            <a:r>
              <a:rPr lang="en-US" dirty="0"/>
              <a:t>rs26539</a:t>
            </a:r>
          </a:p>
          <a:p>
            <a:r>
              <a:rPr lang="en-US" dirty="0"/>
              <a:t>rs255928</a:t>
            </a:r>
          </a:p>
          <a:p>
            <a:r>
              <a:rPr lang="en-US" dirty="0"/>
              <a:t>rs34936</a:t>
            </a:r>
          </a:p>
          <a:p>
            <a:r>
              <a:rPr lang="en-US" dirty="0"/>
              <a:t>rs34941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0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rs26540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Rs13107325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Rs921919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Rs13107325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Rs2256609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Rs3749748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Rs72801474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rs2502465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63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6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48A27-6E24-464F-8321-D2885A4CD5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2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7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3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3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0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5046C-2239-C44E-BC51-7EFB739E259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B9132-F3B9-814E-81B7-7832C27DE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</a:defRPr>
            </a:lvl1pPr>
          </a:lstStyle>
          <a:p>
            <a:fld id="{4F45046C-2239-C44E-BC51-7EFB739E2595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</a:defRPr>
            </a:lvl1pPr>
          </a:lstStyle>
          <a:p>
            <a:fld id="{2B9B9132-F3B9-814E-81B7-7832C27DE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FC000"/>
          </a:solidFill>
          <a:latin typeface="SF Pro Display Light" pitchFamily="2" charset="0"/>
          <a:ea typeface="SF Pro Display Light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useast.ensembl.org/info/docs/tools/vep/script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nar/article/40/D1/D930/2903522" TargetMode="External"/><Relationship Id="rId2" Type="http://schemas.openxmlformats.org/officeDocument/2006/relationships/hyperlink" Target="https://pubs.broadinstitute.org/mammals/haploreg/documentation_v4.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mc/articles/PMC3088773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ulomedb.org/regulome-hel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3431494/" TargetMode="External"/><Relationship Id="rId4" Type="http://schemas.openxmlformats.org/officeDocument/2006/relationships/hyperlink" Target="https://www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Genomic Data:</a:t>
            </a:r>
            <a:br>
              <a:rPr lang="en-US" dirty="0"/>
            </a:br>
            <a:r>
              <a:rPr lang="en-US" dirty="0"/>
              <a:t>LD and SNP-based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29111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and Integration</a:t>
            </a:r>
          </a:p>
          <a:p>
            <a:endParaRPr lang="en-US" dirty="0"/>
          </a:p>
          <a:p>
            <a:r>
              <a:rPr lang="en-US" dirty="0"/>
              <a:t>Jon Chernus</a:t>
            </a:r>
          </a:p>
        </p:txBody>
      </p:sp>
    </p:spTree>
    <p:extLst>
      <p:ext uri="{BB962C8B-B14F-4D97-AF65-F5344CB8AC3E}">
        <p14:creationId xmlns:p14="http://schemas.microsoft.com/office/powerpoint/2010/main" val="158540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B7CF-9915-EA4E-918A-BD9BD7D4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LDpop</a:t>
            </a:r>
            <a:r>
              <a:rPr lang="en-US" dirty="0"/>
              <a:t> &amp; </a:t>
            </a:r>
            <a:r>
              <a:rPr lang="en-US" dirty="0" err="1"/>
              <a:t>LDPair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90ADF1-8285-CE4D-8E49-9518094D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928" y="1690688"/>
            <a:ext cx="5961448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9AE45-9FA0-644C-857C-0E379114B737}"/>
              </a:ext>
            </a:extLst>
          </p:cNvPr>
          <p:cNvSpPr txBox="1">
            <a:spLocks/>
          </p:cNvSpPr>
          <p:nvPr/>
        </p:nvSpPr>
        <p:spPr>
          <a:xfrm>
            <a:off x="64312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two SNPs</a:t>
            </a:r>
          </a:p>
          <a:p>
            <a:r>
              <a:rPr lang="en-US" dirty="0"/>
              <a:t>Output: LD and allele frequency</a:t>
            </a:r>
            <a:br>
              <a:rPr lang="en-US" dirty="0"/>
            </a:br>
            <a:r>
              <a:rPr lang="en-US" dirty="0"/>
              <a:t>data for selected populations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3115-767F-FC43-8AE7-8F043693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LDpop</a:t>
            </a:r>
            <a:r>
              <a:rPr lang="en-US" dirty="0"/>
              <a:t> &amp; </a:t>
            </a:r>
            <a:r>
              <a:rPr lang="en-US" dirty="0" err="1"/>
              <a:t>LDPair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BFC7C-CCA0-8B4C-B69D-DA15178F7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16" y="1935353"/>
            <a:ext cx="502201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D47DA-8AB6-864D-B936-6C5FB3D2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35" y="2125631"/>
            <a:ext cx="6776349" cy="348310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DD5066D-9D73-0249-9EC4-1059BF9E838B}"/>
              </a:ext>
            </a:extLst>
          </p:cNvPr>
          <p:cNvSpPr/>
          <p:nvPr/>
        </p:nvSpPr>
        <p:spPr>
          <a:xfrm>
            <a:off x="4645152" y="2332895"/>
            <a:ext cx="243840" cy="933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92920B79-A328-6549-B247-595C826D1C91}"/>
              </a:ext>
            </a:extLst>
          </p:cNvPr>
          <p:cNvSpPr/>
          <p:nvPr/>
        </p:nvSpPr>
        <p:spPr>
          <a:xfrm>
            <a:off x="4888992" y="1954943"/>
            <a:ext cx="902208" cy="7559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1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89A2-359C-6949-8A3D-D7C69058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LDpop</a:t>
            </a:r>
            <a:r>
              <a:rPr lang="en-US" dirty="0"/>
              <a:t> &amp; </a:t>
            </a:r>
            <a:r>
              <a:rPr lang="en-US" dirty="0" err="1"/>
              <a:t>LDPair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9461EA-4780-0E40-8CC1-781AE6E7C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68" y="1825625"/>
            <a:ext cx="55244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6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1F1C-3AC3-4F43-A1A8-51A30EC6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LDMatrix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5092A-793B-3C45-8B73-793F7CB71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083" y="1690688"/>
            <a:ext cx="3597562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840860-25F4-1D48-99A7-B22D0F3E2A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list of SNPs</a:t>
            </a:r>
          </a:p>
          <a:p>
            <a:r>
              <a:rPr lang="en-US" dirty="0"/>
              <a:t>Output: 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55279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E938-23B4-BA40-9D07-E9B85EE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LDhap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3D53A4-F48D-DF4E-B047-5AB71AB2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086" y="3064542"/>
            <a:ext cx="7708900" cy="3556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24E411-6C9A-1849-B367-43E928B14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list of SNPs</a:t>
            </a:r>
          </a:p>
          <a:p>
            <a:r>
              <a:rPr lang="en-US" dirty="0"/>
              <a:t>Output: haplotype frequencies in specified population</a:t>
            </a:r>
          </a:p>
        </p:txBody>
      </p:sp>
    </p:spTree>
    <p:extLst>
      <p:ext uri="{BB962C8B-B14F-4D97-AF65-F5344CB8AC3E}">
        <p14:creationId xmlns:p14="http://schemas.microsoft.com/office/powerpoint/2010/main" val="3583148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86C4-DB77-3149-980F-6DA816F0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LDexpress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4133-DDE8-EE4A-A968-ED0963DD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</a:t>
            </a:r>
            <a:br>
              <a:rPr lang="en-US" dirty="0"/>
            </a:br>
            <a:r>
              <a:rPr lang="en-US" dirty="0"/>
              <a:t>	SNPs</a:t>
            </a:r>
            <a:br>
              <a:rPr lang="en-US" dirty="0"/>
            </a:br>
            <a:r>
              <a:rPr lang="en-US" dirty="0"/>
              <a:t>	window size</a:t>
            </a:r>
            <a:br>
              <a:rPr lang="en-US" dirty="0"/>
            </a:br>
            <a:r>
              <a:rPr lang="en-US" dirty="0"/>
              <a:t>	selected tissues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eQTL</a:t>
            </a:r>
            <a:r>
              <a:rPr lang="en-US" dirty="0"/>
              <a:t> p-value</a:t>
            </a:r>
            <a:br>
              <a:rPr lang="en-US" dirty="0"/>
            </a:br>
            <a:r>
              <a:rPr lang="en-US" dirty="0"/>
              <a:t>	LD constraints (pop, R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Output: </a:t>
            </a:r>
            <a:r>
              <a:rPr lang="en-US" dirty="0" err="1"/>
              <a:t>eQTL</a:t>
            </a:r>
            <a:r>
              <a:rPr lang="en-US" dirty="0"/>
              <a:t> associations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5942F-23CF-1F45-8A95-57CCEC1E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786" y="0"/>
            <a:ext cx="6603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915-43E8-7D4A-A833-173941DF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1F3B-9D2A-3649-BDF6-D9772B91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Also available as a command-line tool: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https://useast.ensembl.org/info/docs/tools/vep/script/index.html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197D-734F-E947-9CBF-73C63437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 (Variant Effect Predictor)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BD180-6867-DE4E-9FDC-CE9F564E0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559" y="2386457"/>
            <a:ext cx="8110482" cy="4351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4D9EE2-4EC2-4143-810B-3FFC51494438}"/>
              </a:ext>
            </a:extLst>
          </p:cNvPr>
          <p:cNvSpPr txBox="1">
            <a:spLocks/>
          </p:cNvSpPr>
          <p:nvPr/>
        </p:nvSpPr>
        <p:spPr>
          <a:xfrm>
            <a:off x="211959" y="14354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Required input: List of variants (either paste text or supply a file)</a:t>
            </a:r>
            <a:br>
              <a:rPr lang="en-US" dirty="0"/>
            </a:br>
            <a:r>
              <a:rPr lang="en-US" dirty="0"/>
              <a:t>		     Your choice of transcript database</a:t>
            </a:r>
          </a:p>
        </p:txBody>
      </p:sp>
    </p:spTree>
    <p:extLst>
      <p:ext uri="{BB962C8B-B14F-4D97-AF65-F5344CB8AC3E}">
        <p14:creationId xmlns:p14="http://schemas.microsoft.com/office/powerpoint/2010/main" val="428123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CC63-14C5-2545-BF15-46AF2CC1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B922CF-DBFC-3C40-8ED2-6C5784AB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457" y="1435481"/>
            <a:ext cx="5533182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71073-8C7A-A944-9693-70EAC9AA1CF9}"/>
              </a:ext>
            </a:extLst>
          </p:cNvPr>
          <p:cNvSpPr txBox="1">
            <a:spLocks/>
          </p:cNvSpPr>
          <p:nvPr/>
        </p:nvSpPr>
        <p:spPr>
          <a:xfrm>
            <a:off x="211959" y="14354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Additional options:</a:t>
            </a:r>
          </a:p>
          <a:p>
            <a:r>
              <a:rPr lang="en-US" dirty="0"/>
              <a:t>More transcript identifiers</a:t>
            </a:r>
          </a:p>
          <a:p>
            <a:r>
              <a:rPr lang="en-US" dirty="0"/>
              <a:t>Allele frequency and publication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DF96-81EC-3F4F-9FDD-54C23E75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74D5-5EB4-9647-84EA-C71A0054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Additional options</a:t>
            </a:r>
          </a:p>
          <a:p>
            <a:r>
              <a:rPr lang="en-US" dirty="0"/>
              <a:t>Transcript/protein/regulatory</a:t>
            </a:r>
            <a:br>
              <a:rPr lang="en-US" dirty="0"/>
            </a:br>
            <a:r>
              <a:rPr lang="en-US" dirty="0"/>
              <a:t>annotation</a:t>
            </a:r>
          </a:p>
          <a:p>
            <a:pPr lvl="1"/>
            <a:r>
              <a:rPr lang="en-US" dirty="0"/>
              <a:t>Biotype = e.g., protein-coding, miRNA,</a:t>
            </a:r>
            <a:br>
              <a:rPr lang="en-US" dirty="0"/>
            </a:br>
            <a:r>
              <a:rPr lang="en-US" dirty="0"/>
              <a:t>pseudogene</a:t>
            </a:r>
          </a:p>
          <a:p>
            <a:pPr lvl="1"/>
            <a:r>
              <a:rPr lang="en-US" dirty="0"/>
              <a:t>Which intron/exon is variant in?</a:t>
            </a:r>
          </a:p>
          <a:p>
            <a:pPr lvl="1"/>
            <a:r>
              <a:rPr lang="en-US" dirty="0"/>
              <a:t>How close does a variant have to be</a:t>
            </a:r>
            <a:br>
              <a:rPr lang="en-US" dirty="0"/>
            </a:br>
            <a:r>
              <a:rPr lang="en-US" dirty="0"/>
              <a:t>in order to be ”mapped” to a transcript?</a:t>
            </a:r>
          </a:p>
          <a:p>
            <a:pPr lvl="1"/>
            <a:r>
              <a:rPr lang="en-US" dirty="0"/>
              <a:t>What protein domain is variant in?</a:t>
            </a:r>
          </a:p>
          <a:p>
            <a:pPr lvl="1"/>
            <a:r>
              <a:rPr lang="en-US" dirty="0"/>
              <a:t>Further regulatory consequences</a:t>
            </a:r>
          </a:p>
          <a:p>
            <a:pPr lvl="1"/>
            <a:r>
              <a:rPr lang="en-US" dirty="0"/>
              <a:t>Phenotype associations from several</a:t>
            </a:r>
            <a:br>
              <a:rPr lang="en-US" dirty="0"/>
            </a:br>
            <a:r>
              <a:rPr lang="en-US" dirty="0"/>
              <a:t>more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D8257-B335-BA4A-B54B-FE57B508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62" y="76200"/>
            <a:ext cx="5253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7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5665-D3F2-5D40-AFDE-40A86E1C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94CC-691D-9D42-8947-B5B29B6B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Why annotate?</a:t>
            </a:r>
          </a:p>
          <a:p>
            <a:pPr lvl="1"/>
            <a:r>
              <a:rPr lang="en-US" dirty="0"/>
              <a:t>Linkage disequilibrium</a:t>
            </a:r>
          </a:p>
          <a:p>
            <a:pPr lvl="1"/>
            <a:r>
              <a:rPr lang="en-US" dirty="0"/>
              <a:t>Overview of some tools/databases</a:t>
            </a:r>
          </a:p>
          <a:p>
            <a:pPr lvl="1"/>
            <a:r>
              <a:rPr lang="en-US" dirty="0"/>
              <a:t>Introductory examples</a:t>
            </a:r>
          </a:p>
          <a:p>
            <a:pPr lvl="2"/>
            <a:r>
              <a:rPr lang="en-US" dirty="0"/>
              <a:t>FUMA output</a:t>
            </a:r>
          </a:p>
          <a:p>
            <a:pPr lvl="2"/>
            <a:r>
              <a:rPr lang="en-US" dirty="0"/>
              <a:t>Successes, e.g., in the </a:t>
            </a:r>
            <a:r>
              <a:rPr lang="en-US" i="1" dirty="0"/>
              <a:t>IRX3/IRX5</a:t>
            </a:r>
            <a:r>
              <a:rPr lang="en-US" dirty="0"/>
              <a:t> BMI “story”</a:t>
            </a:r>
          </a:p>
          <a:p>
            <a:pPr lvl="1"/>
            <a:r>
              <a:rPr lang="en-US" dirty="0"/>
              <a:t>Limitations/caveats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0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3AB4-90C7-8C41-9DC4-41F9CA69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DCBA-9A5C-A944-AB13-B72B23976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options</a:t>
            </a:r>
          </a:p>
          <a:p>
            <a:r>
              <a:rPr lang="en-US" dirty="0"/>
              <a:t>SIFT/</a:t>
            </a:r>
            <a:r>
              <a:rPr lang="en-US" dirty="0" err="1"/>
              <a:t>PolyPhen</a:t>
            </a:r>
            <a:br>
              <a:rPr lang="en-US" dirty="0"/>
            </a:br>
            <a:r>
              <a:rPr lang="en-US" dirty="0"/>
              <a:t>(scores for missense variants)</a:t>
            </a:r>
          </a:p>
          <a:p>
            <a:r>
              <a:rPr lang="en-US" dirty="0"/>
              <a:t>CADD (combined annotation score</a:t>
            </a:r>
            <a:br>
              <a:rPr lang="en-US" dirty="0"/>
            </a:br>
            <a:r>
              <a:rPr lang="en-US" dirty="0"/>
              <a:t>for deleteriousness)</a:t>
            </a:r>
          </a:p>
          <a:p>
            <a:r>
              <a:rPr lang="en-US" dirty="0"/>
              <a:t>Splicing/conservation info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BD7D7-64E0-684F-8EEB-B8CCF717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62" y="0"/>
            <a:ext cx="586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40F0-02C5-EF45-AE54-B725CFA3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A3AA-8CAB-2846-BCEC-46885990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options</a:t>
            </a:r>
          </a:p>
          <a:p>
            <a:r>
              <a:rPr lang="en-US" dirty="0"/>
              <a:t>Filtering by allele freq.</a:t>
            </a:r>
            <a:br>
              <a:rPr lang="en-US" dirty="0"/>
            </a:br>
            <a:r>
              <a:rPr lang="en-US" dirty="0"/>
              <a:t>(mainly in 1KG)</a:t>
            </a:r>
          </a:p>
          <a:p>
            <a:r>
              <a:rPr lang="en-US" dirty="0"/>
              <a:t>Select only certain</a:t>
            </a:r>
            <a:br>
              <a:rPr lang="en-US" dirty="0"/>
            </a:br>
            <a:r>
              <a:rPr lang="en-US" dirty="0"/>
              <a:t>consequences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0A56D-97EE-8742-BE8A-3422106B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10" y="571500"/>
            <a:ext cx="7099300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7997C-3E53-634A-8EEB-A8823C8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097941"/>
            <a:ext cx="3365500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0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55D6-E1A6-C047-8F16-DDFEF260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58E7-01CA-9D47-A8C0-A7E4CE8A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“Run”, wait, and then view the results.</a:t>
            </a:r>
            <a:br>
              <a:rPr lang="en-US" dirty="0"/>
            </a:br>
            <a:r>
              <a:rPr lang="en-US" dirty="0"/>
              <a:t>You can access results of multiple runs.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BE56D-FCBB-2B49-8B20-424D0EB5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429000"/>
            <a:ext cx="10180320" cy="13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1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2DCA-5EE6-414A-AC5B-37D15884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A69A-0D40-7A44-AEDC-F6B724F7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1253331"/>
            <a:ext cx="120456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review the options you used for your run.</a:t>
            </a:r>
          </a:p>
          <a:p>
            <a:pPr marL="0" indent="0">
              <a:buNone/>
            </a:pPr>
            <a:r>
              <a:rPr lang="en-US" dirty="0"/>
              <a:t>The command-line command is also provided for reproducing your annotation.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E9042-DB45-2F4C-A982-087346A7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261330"/>
            <a:ext cx="8957021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8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5DE7-79FE-064D-AD95-980D4C60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4794-0833-3C49-BC17-54F64A9E0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VEP gives a brief summary of the number of variants provided and their consequences.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1C5D-F894-9642-88D3-BC0ACE02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9544"/>
            <a:ext cx="10655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4A04-9BDE-9E4C-8B75-70DD15E1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0BC0-B6D0-DE4A-9B95-2989C96D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can be viewed in browser or downloaded as text/VCF.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DA7D7-B55D-2F48-A317-9238ABA9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16" y="1690688"/>
            <a:ext cx="88915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87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6E4E-675D-4246-BCA0-DAC8BA99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7DCE-75CD-D74B-BE6F-61933D4B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Format the table by selecting columns to show.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CF5D2-DE42-8743-92E1-0B6BC709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761" y="0"/>
            <a:ext cx="1769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DA7B-0780-9C44-9418-380D2540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E4B956-F739-3F43-9896-A0C8C239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2151097"/>
            <a:ext cx="10515600" cy="17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6AEC7-4271-E24F-987E-A1D834E7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B156-84C1-B940-9CE8-72530C1D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  <a:br>
              <a:rPr lang="en-US" dirty="0"/>
            </a:br>
            <a:r>
              <a:rPr lang="en-US" dirty="0">
                <a:hlinkClick r:id="rId2"/>
              </a:rPr>
              <a:t>https://pubs.broadinstitute.org/mammals/haploreg/documentation_v4.1.html</a:t>
            </a:r>
            <a:endParaRPr lang="en-US" dirty="0"/>
          </a:p>
          <a:p>
            <a:r>
              <a:rPr lang="en-US" dirty="0"/>
              <a:t>Publication</a:t>
            </a:r>
            <a:br>
              <a:rPr lang="en-US" dirty="0"/>
            </a:br>
            <a:r>
              <a:rPr lang="en-US" dirty="0">
                <a:hlinkClick r:id="rId3"/>
              </a:rPr>
              <a:t>https://academic.oup.com/nar/article/40/D1/D930/2903522</a:t>
            </a:r>
            <a:endParaRPr lang="en-US" dirty="0"/>
          </a:p>
          <a:p>
            <a:r>
              <a:rPr lang="en-US" dirty="0"/>
              <a:t>Background on chromatin states</a:t>
            </a:r>
            <a:br>
              <a:rPr lang="en-US" dirty="0"/>
            </a:br>
            <a:r>
              <a:rPr lang="en-US" dirty="0">
                <a:hlinkClick r:id="rId4"/>
              </a:rPr>
              <a:t>https://www.ncbi.nlm.nih.gov/pmc/articles/PMC3088773/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EAB65-DD96-6D46-B222-6052EF225B79}"/>
              </a:ext>
            </a:extLst>
          </p:cNvPr>
          <p:cNvSpPr/>
          <p:nvPr/>
        </p:nvSpPr>
        <p:spPr>
          <a:xfrm>
            <a:off x="838200" y="1179294"/>
            <a:ext cx="6708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pubs.broadinstitute.org</a:t>
            </a:r>
            <a:r>
              <a:rPr lang="en-US" dirty="0"/>
              <a:t>/mammals/</a:t>
            </a:r>
            <a:r>
              <a:rPr lang="en-US" dirty="0" err="1"/>
              <a:t>haploreg</a:t>
            </a:r>
            <a:r>
              <a:rPr lang="en-US" dirty="0"/>
              <a:t>/</a:t>
            </a:r>
            <a:r>
              <a:rPr lang="en-US" dirty="0" err="1"/>
              <a:t>haploreg.php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7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5393-66FE-7A47-A2C3-F2F1774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3EB6-3298-CC4A-88C8-43E05F7E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  <a:p>
            <a:pPr lvl="1"/>
            <a:r>
              <a:rPr lang="en-US" dirty="0"/>
              <a:t>Input formats</a:t>
            </a:r>
          </a:p>
          <a:p>
            <a:pPr lvl="2"/>
            <a:r>
              <a:rPr lang="en-US" dirty="0"/>
              <a:t>Comma-delimited list of </a:t>
            </a:r>
            <a:r>
              <a:rPr lang="en-US" dirty="0" err="1"/>
              <a:t>rsIDs</a:t>
            </a:r>
            <a:r>
              <a:rPr lang="en-US" dirty="0"/>
              <a:t> or a single region (e.g., chr3:123456:234567)</a:t>
            </a:r>
          </a:p>
          <a:p>
            <a:pPr lvl="2"/>
            <a:r>
              <a:rPr lang="en-US" dirty="0"/>
              <a:t>Text file with one </a:t>
            </a:r>
            <a:r>
              <a:rPr lang="en-US" dirty="0" err="1"/>
              <a:t>rsID</a:t>
            </a:r>
            <a:r>
              <a:rPr lang="en-US" dirty="0"/>
              <a:t> per line</a:t>
            </a:r>
          </a:p>
          <a:p>
            <a:pPr lvl="2"/>
            <a:r>
              <a:rPr lang="en-US" dirty="0"/>
              <a:t>OR use the R package </a:t>
            </a:r>
            <a:r>
              <a:rPr lang="en-US" dirty="0" err="1"/>
              <a:t>HaploR</a:t>
            </a:r>
            <a:endParaRPr lang="en-US" dirty="0"/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LD threshold</a:t>
            </a:r>
          </a:p>
          <a:p>
            <a:pPr lvl="2"/>
            <a:r>
              <a:rPr lang="en-US" dirty="0"/>
              <a:t>Population for calculating LD (AFR, AMR, ASN, EUR)</a:t>
            </a:r>
          </a:p>
          <a:p>
            <a:pPr lvl="2"/>
            <a:r>
              <a:rPr lang="en-US" dirty="0"/>
              <a:t>Source for epigenomes</a:t>
            </a:r>
          </a:p>
          <a:p>
            <a:pPr lvl="2"/>
            <a:r>
              <a:rPr lang="en-US" dirty="0"/>
              <a:t>Conservation algorithm</a:t>
            </a:r>
          </a:p>
          <a:p>
            <a:pPr lvl="2"/>
            <a:r>
              <a:rPr lang="en-US" dirty="0"/>
              <a:t>Gene set (GENCODE or </a:t>
            </a:r>
            <a:r>
              <a:rPr lang="en-US" dirty="0" err="1"/>
              <a:t>RefSeq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Display/output options</a:t>
            </a:r>
          </a:p>
        </p:txBody>
      </p:sp>
    </p:spTree>
    <p:extLst>
      <p:ext uri="{BB962C8B-B14F-4D97-AF65-F5344CB8AC3E}">
        <p14:creationId xmlns:p14="http://schemas.microsoft.com/office/powerpoint/2010/main" val="176493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E763-0C66-B249-BA25-7C7C642E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428B-3709-6D41-86EE-7B63ADFF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walkthrough for querying LD information and SNP-level annotation</a:t>
            </a:r>
          </a:p>
          <a:p>
            <a:pPr lvl="1"/>
            <a:r>
              <a:rPr lang="en-US" dirty="0" err="1"/>
              <a:t>LDlink</a:t>
            </a:r>
            <a:endParaRPr lang="en-US" dirty="0"/>
          </a:p>
          <a:p>
            <a:pPr lvl="1"/>
            <a:r>
              <a:rPr lang="en-US" dirty="0"/>
              <a:t>VEP</a:t>
            </a:r>
          </a:p>
          <a:p>
            <a:pPr lvl="1"/>
            <a:r>
              <a:rPr lang="en-US" dirty="0" err="1"/>
              <a:t>HaploReg</a:t>
            </a:r>
            <a:endParaRPr lang="en-US" dirty="0"/>
          </a:p>
          <a:p>
            <a:pPr lvl="1"/>
            <a:r>
              <a:rPr lang="en-US" dirty="0" err="1"/>
              <a:t>RegulomeDB</a:t>
            </a:r>
            <a:endParaRPr lang="en-US" dirty="0"/>
          </a:p>
          <a:p>
            <a:pPr lvl="1"/>
            <a:r>
              <a:rPr lang="en-US" dirty="0" err="1"/>
              <a:t>GWASCatalog</a:t>
            </a:r>
            <a:endParaRPr lang="en-US" dirty="0"/>
          </a:p>
          <a:p>
            <a:pPr lvl="1"/>
            <a:r>
              <a:rPr lang="en-US" dirty="0"/>
              <a:t>Using R packages to access these data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9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D5AA-EB3A-1C48-A372-8A70E9CD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6D3F66-3911-494B-8DFA-4DDD7BED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4029"/>
            <a:ext cx="10515600" cy="1602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EBCE3-9108-EC4E-9579-59AD23B1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9830"/>
            <a:ext cx="10515600" cy="152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C9E0B-C51A-8B4C-BBA0-4C0694A64452}"/>
              </a:ext>
            </a:extLst>
          </p:cNvPr>
          <p:cNvSpPr/>
          <p:nvPr/>
        </p:nvSpPr>
        <p:spPr>
          <a:xfrm>
            <a:off x="838200" y="1690687"/>
            <a:ext cx="1607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E049C-BCD6-474B-9EA7-BF6014817312}"/>
              </a:ext>
            </a:extLst>
          </p:cNvPr>
          <p:cNvSpPr/>
          <p:nvPr/>
        </p:nvSpPr>
        <p:spPr>
          <a:xfrm>
            <a:off x="838200" y="3803493"/>
            <a:ext cx="782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Select input file and submit (I supplied a list of 10 “lead SNPs” from a fake GWAS) 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065B631-A8C5-4F46-B89F-3503F4FCF4DB}"/>
              </a:ext>
            </a:extLst>
          </p:cNvPr>
          <p:cNvSpPr/>
          <p:nvPr/>
        </p:nvSpPr>
        <p:spPr>
          <a:xfrm>
            <a:off x="2212935" y="5099209"/>
            <a:ext cx="3621024" cy="16059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1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9946-43B7-ED4A-A2F9-99663B15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F0D66-0D74-1343-B0E4-62449B690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711" y="1825625"/>
            <a:ext cx="790657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4DF4F-07D6-CC4F-BE5B-C5526B5C19AA}"/>
              </a:ext>
            </a:extLst>
          </p:cNvPr>
          <p:cNvSpPr/>
          <p:nvPr/>
        </p:nvSpPr>
        <p:spPr>
          <a:xfrm>
            <a:off x="2045208" y="1456293"/>
            <a:ext cx="2855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 a table for each SNP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E69CF-114A-E741-B03F-997E7CAF09BE}"/>
              </a:ext>
            </a:extLst>
          </p:cNvPr>
          <p:cNvSpPr/>
          <p:nvPr/>
        </p:nvSpPr>
        <p:spPr>
          <a:xfrm>
            <a:off x="1038510" y="2146260"/>
            <a:ext cx="675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SNP1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37B31-3E66-554F-BCB3-E66FEC95D9A3}"/>
              </a:ext>
            </a:extLst>
          </p:cNvPr>
          <p:cNvSpPr/>
          <p:nvPr/>
        </p:nvSpPr>
        <p:spPr>
          <a:xfrm>
            <a:off x="989862" y="3021307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SNP2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32A0A-0F2E-384D-883A-607E2AD42DA6}"/>
              </a:ext>
            </a:extLst>
          </p:cNvPr>
          <p:cNvSpPr/>
          <p:nvPr/>
        </p:nvSpPr>
        <p:spPr>
          <a:xfrm>
            <a:off x="365760" y="3542120"/>
            <a:ext cx="19141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SNP3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Let’s look at these two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              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C9E6EC8-B763-E14F-B877-E66A73E39BA7}"/>
              </a:ext>
            </a:extLst>
          </p:cNvPr>
          <p:cNvSpPr/>
          <p:nvPr/>
        </p:nvSpPr>
        <p:spPr>
          <a:xfrm>
            <a:off x="1665047" y="2017596"/>
            <a:ext cx="380161" cy="65768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8F976DD-4167-E54F-A860-F0A4D58438BE}"/>
              </a:ext>
            </a:extLst>
          </p:cNvPr>
          <p:cNvSpPr/>
          <p:nvPr/>
        </p:nvSpPr>
        <p:spPr>
          <a:xfrm>
            <a:off x="1683335" y="2877132"/>
            <a:ext cx="380161" cy="65768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BE48854-BEB7-3D4C-8B7F-7CC46658E195}"/>
              </a:ext>
            </a:extLst>
          </p:cNvPr>
          <p:cNvSpPr/>
          <p:nvPr/>
        </p:nvSpPr>
        <p:spPr>
          <a:xfrm>
            <a:off x="1683335" y="3595540"/>
            <a:ext cx="380161" cy="28530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209B818-2559-3E44-9132-5DC5AC7D0350}"/>
              </a:ext>
            </a:extLst>
          </p:cNvPr>
          <p:cNvSpPr/>
          <p:nvPr/>
        </p:nvSpPr>
        <p:spPr>
          <a:xfrm>
            <a:off x="2142711" y="3880843"/>
            <a:ext cx="7906577" cy="1688376"/>
          </a:xfrm>
          <a:prstGeom prst="frame">
            <a:avLst>
              <a:gd name="adj1" fmla="val 22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29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6E94-4C39-D24E-90F8-7B057A53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52140-38F0-DD4F-B870-2C34C3CA6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69104"/>
            <a:ext cx="10515600" cy="16340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4E848B-1907-5A4A-B0B5-7429F676A7E6}"/>
              </a:ext>
            </a:extLst>
          </p:cNvPr>
          <p:cNvSpPr/>
          <p:nvPr/>
        </p:nvSpPr>
        <p:spPr>
          <a:xfrm>
            <a:off x="728472" y="3799772"/>
            <a:ext cx="390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for </a:t>
            </a:r>
            <a:r>
              <a:rPr lang="en-US" dirty="0">
                <a:solidFill>
                  <a:srgbClr val="FF0000"/>
                </a:solidFill>
              </a:rPr>
              <a:t>rs2256609</a:t>
            </a:r>
            <a:r>
              <a:rPr lang="en-US" dirty="0"/>
              <a:t> and its LD “friends”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0F712-2117-5849-9D46-E6C58584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4150"/>
            <a:ext cx="10515600" cy="11965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96F25C-C83A-C942-98A7-C0315DB3A70B}"/>
              </a:ext>
            </a:extLst>
          </p:cNvPr>
          <p:cNvSpPr/>
          <p:nvPr/>
        </p:nvSpPr>
        <p:spPr>
          <a:xfrm>
            <a:off x="728472" y="1483424"/>
            <a:ext cx="4025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for </a:t>
            </a:r>
            <a:r>
              <a:rPr lang="en-US" dirty="0">
                <a:solidFill>
                  <a:srgbClr val="FF0000"/>
                </a:solidFill>
              </a:rPr>
              <a:t>rs13107325</a:t>
            </a:r>
            <a:r>
              <a:rPr lang="en-US" dirty="0"/>
              <a:t> and its LD “friends”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FF9C4-10B3-8544-851C-7B007476A40D}"/>
              </a:ext>
            </a:extLst>
          </p:cNvPr>
          <p:cNvSpPr/>
          <p:nvPr/>
        </p:nvSpPr>
        <p:spPr>
          <a:xfrm>
            <a:off x="728472" y="3120658"/>
            <a:ext cx="11000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queried SNP is a missense variant in SLC39A8 with 7 GWAS associations; it alters several motifs and is “constrained.” Nearby genes are given for some of LD “friends.”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0B71C-643D-8644-92F7-CF2C6BE82589}"/>
              </a:ext>
            </a:extLst>
          </p:cNvPr>
          <p:cNvSpPr/>
          <p:nvPr/>
        </p:nvSpPr>
        <p:spPr>
          <a:xfrm>
            <a:off x="728472" y="5830588"/>
            <a:ext cx="114594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queried SNP is in an intron of UBE2L3. Numerous </a:t>
            </a:r>
            <a:r>
              <a:rPr lang="en-US" dirty="0" err="1"/>
              <a:t>eQTL</a:t>
            </a:r>
            <a:r>
              <a:rPr lang="en-US" dirty="0"/>
              <a:t> associations; histone marks suggest it lies in an enhancer for </a:t>
            </a:r>
            <a:br>
              <a:rPr lang="en-US" dirty="0"/>
            </a:br>
            <a:r>
              <a:rPr lang="en-US" dirty="0"/>
              <a:t>numerous tissues; </a:t>
            </a:r>
            <a:r>
              <a:rPr lang="en-US" dirty="0" err="1"/>
              <a:t>DNAse</a:t>
            </a:r>
            <a:r>
              <a:rPr lang="en-US" dirty="0"/>
              <a:t> sensitivity peaks for “BLD” tissue.</a:t>
            </a:r>
            <a:br>
              <a:rPr lang="en-US" dirty="0"/>
            </a:br>
            <a:r>
              <a:rPr lang="en-US" dirty="0"/>
              <a:t>LD “friends” also show protein binding annotation. In the next slide, zoom in on </a:t>
            </a:r>
            <a:r>
              <a:rPr lang="en-US" dirty="0">
                <a:solidFill>
                  <a:srgbClr val="FF0000"/>
                </a:solidFill>
              </a:rPr>
              <a:t>rs2256609 by clicking the variant name.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909C61-25CF-D94B-B2A7-095B26C1FA06}"/>
              </a:ext>
            </a:extLst>
          </p:cNvPr>
          <p:cNvSpPr/>
          <p:nvPr/>
        </p:nvSpPr>
        <p:spPr>
          <a:xfrm>
            <a:off x="838200" y="5100255"/>
            <a:ext cx="10515600" cy="9657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8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94B1-516C-E147-98C7-6FB144C1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D5A4F-A994-744E-AC6F-86E8B1C933A2}"/>
              </a:ext>
            </a:extLst>
          </p:cNvPr>
          <p:cNvSpPr/>
          <p:nvPr/>
        </p:nvSpPr>
        <p:spPr>
          <a:xfrm>
            <a:off x="838200" y="1807250"/>
            <a:ext cx="209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 for </a:t>
            </a:r>
            <a:r>
              <a:rPr lang="en-US" dirty="0">
                <a:solidFill>
                  <a:srgbClr val="FF0000"/>
                </a:solidFill>
              </a:rPr>
              <a:t>rs2256609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FC881C-4167-CB4F-A70A-A47173DDB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4200"/>
            <a:ext cx="10515600" cy="22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4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9D69-AE8A-944C-98A9-870466E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086139-6C91-184D-A44A-9D5540D21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708" y="877824"/>
            <a:ext cx="6384385" cy="5822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AD0BD5-B176-AE4D-A24C-7B7AAFA73A04}"/>
              </a:ext>
            </a:extLst>
          </p:cNvPr>
          <p:cNvSpPr/>
          <p:nvPr/>
        </p:nvSpPr>
        <p:spPr>
          <a:xfrm>
            <a:off x="708907" y="1376633"/>
            <a:ext cx="3977435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 for </a:t>
            </a:r>
            <a:r>
              <a:rPr lang="en-US" dirty="0">
                <a:solidFill>
                  <a:srgbClr val="FF0000"/>
                </a:solidFill>
              </a:rPr>
              <a:t>rs2256609</a:t>
            </a:r>
          </a:p>
          <a:p>
            <a:r>
              <a:rPr lang="en-US" dirty="0"/>
              <a:t>Histone marks for each cell/tissue type</a:t>
            </a:r>
          </a:p>
          <a:p>
            <a:endParaRPr lang="en-US" dirty="0"/>
          </a:p>
          <a:p>
            <a:r>
              <a:rPr lang="en-US" dirty="0"/>
              <a:t>Columns 1-4: cell/tissue identifier</a:t>
            </a:r>
          </a:p>
          <a:p>
            <a:endParaRPr lang="en-US" dirty="0"/>
          </a:p>
          <a:p>
            <a:r>
              <a:rPr lang="en-US" dirty="0"/>
              <a:t>Columns 5-6: chromatin state codes</a:t>
            </a:r>
            <a:br>
              <a:rPr lang="en-US" dirty="0"/>
            </a:br>
            <a:r>
              <a:rPr lang="en-US" dirty="0"/>
              <a:t>(see next slide)</a:t>
            </a:r>
          </a:p>
          <a:p>
            <a:endParaRPr lang="en-US" dirty="0"/>
          </a:p>
          <a:p>
            <a:r>
              <a:rPr lang="en-US" dirty="0"/>
              <a:t>Columns 7-11: specific chromatin marks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DNAse</a:t>
            </a:r>
            <a:r>
              <a:rPr lang="en-US" dirty="0"/>
              <a:t> sensitivity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4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F77A-817B-1147-B2E4-9D6AB052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HaploReg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6CA7-36E7-6E49-A1EE-95E7A035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to coloring/abbreviations in the</a:t>
            </a:r>
            <a:br>
              <a:rPr lang="en-US" dirty="0"/>
            </a:br>
            <a:r>
              <a:rPr lang="en-US" dirty="0"/>
              <a:t>chromatin states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D69AF-4435-C447-BC48-D2DDC43A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2" y="3036888"/>
            <a:ext cx="4069702" cy="314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0658F-B9A0-4346-A7CE-438D78A6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85" y="0"/>
            <a:ext cx="5773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1259-A960-564E-BCF8-62A7566F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F64A7-F6FB-7543-8A66-6E2473634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Usage</a:t>
            </a:r>
          </a:p>
          <a:p>
            <a:pPr lvl="1"/>
            <a:r>
              <a:rPr lang="en-US" dirty="0"/>
              <a:t>Input formats (text box only)</a:t>
            </a:r>
          </a:p>
          <a:p>
            <a:pPr lvl="2"/>
            <a:r>
              <a:rPr lang="en-US" dirty="0"/>
              <a:t>Enter </a:t>
            </a:r>
            <a:r>
              <a:rPr lang="en-US" dirty="0" err="1"/>
              <a:t>rsIDs</a:t>
            </a:r>
            <a:r>
              <a:rPr lang="en-US" dirty="0"/>
              <a:t> line by line</a:t>
            </a:r>
          </a:p>
          <a:p>
            <a:pPr lvl="2"/>
            <a:r>
              <a:rPr lang="en-US" dirty="0"/>
              <a:t>Or enter coordinate ranges line by line (chr6:12345:23456)</a:t>
            </a:r>
          </a:p>
          <a:p>
            <a:pPr lvl="2"/>
            <a:r>
              <a:rPr lang="en-US" dirty="0"/>
              <a:t>OR use the R package </a:t>
            </a:r>
            <a:r>
              <a:rPr lang="en-US" dirty="0" err="1"/>
              <a:t>HaploR</a:t>
            </a:r>
            <a:endParaRPr lang="en-US" dirty="0"/>
          </a:p>
          <a:p>
            <a:pPr lvl="1"/>
            <a:r>
              <a:rPr lang="en-US" dirty="0"/>
              <a:t>No parameters</a:t>
            </a:r>
          </a:p>
          <a:p>
            <a:pPr marL="0" indent="0">
              <a:buNone/>
            </a:pPr>
            <a:r>
              <a:rPr lang="en-US" dirty="0"/>
              <a:t>Documentation:</a:t>
            </a:r>
            <a:br>
              <a:rPr lang="en-US" dirty="0"/>
            </a:br>
            <a:r>
              <a:rPr lang="en-US" dirty="0">
                <a:hlinkClick r:id="rId3"/>
              </a:rPr>
              <a:t>https://regulomedb.org/regulome-help/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Reference: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</a:t>
            </a:r>
            <a:r>
              <a:rPr lang="en-US" dirty="0" err="1">
                <a:hlinkClick r:id="rId5"/>
              </a:rPr>
              <a:t>.ncbi.nlm.nih.gov</a:t>
            </a:r>
            <a:r>
              <a:rPr lang="en-US" dirty="0">
                <a:hlinkClick r:id="rId5"/>
              </a:rPr>
              <a:t>/pmc/articles/PMC3431494/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86B2F-0154-6148-9C7B-1AF9F8E05946}"/>
              </a:ext>
            </a:extLst>
          </p:cNvPr>
          <p:cNvSpPr/>
          <p:nvPr/>
        </p:nvSpPr>
        <p:spPr>
          <a:xfrm>
            <a:off x="838200" y="1321356"/>
            <a:ext cx="2414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regulomedb.org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4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25A9-ADBF-BE46-B1B5-5EBE802C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A889E-D2BD-AA45-A4BA-BEAD6F946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074" y="1825625"/>
            <a:ext cx="7561852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44E7D-2C3C-A143-B591-CB208334038D}"/>
              </a:ext>
            </a:extLst>
          </p:cNvPr>
          <p:cNvSpPr/>
          <p:nvPr/>
        </p:nvSpPr>
        <p:spPr>
          <a:xfrm>
            <a:off x="838200" y="1321356"/>
            <a:ext cx="234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Searching a list of SNPs</a:t>
            </a:r>
          </a:p>
        </p:txBody>
      </p:sp>
    </p:spTree>
    <p:extLst>
      <p:ext uri="{BB962C8B-B14F-4D97-AF65-F5344CB8AC3E}">
        <p14:creationId xmlns:p14="http://schemas.microsoft.com/office/powerpoint/2010/main" val="2863698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7BA-C0D8-1E46-A68B-34681AFC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3A34F-5A77-F646-BBBF-D9134A043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858" y="1959737"/>
            <a:ext cx="756185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DAE51-57B7-F544-A219-7C37F771E73F}"/>
              </a:ext>
            </a:extLst>
          </p:cNvPr>
          <p:cNvSpPr/>
          <p:nvPr/>
        </p:nvSpPr>
        <p:spPr>
          <a:xfrm>
            <a:off x="838200" y="132135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 – click on a SNP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04BC0-94BE-6344-883B-12638516E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22" y="1959737"/>
            <a:ext cx="4180218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263F2-8518-FC44-978E-086926BA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834" y="205072"/>
            <a:ext cx="5529975" cy="16456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A7B2A6-027C-C64B-AF98-0D129B2A5F69}"/>
              </a:ext>
            </a:extLst>
          </p:cNvPr>
          <p:cNvSpPr/>
          <p:nvPr/>
        </p:nvSpPr>
        <p:spPr>
          <a:xfrm>
            <a:off x="838200" y="4934592"/>
            <a:ext cx="6391656" cy="149471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725599-EF67-C045-8E13-C659FFB1EC1E}"/>
              </a:ext>
            </a:extLst>
          </p:cNvPr>
          <p:cNvSpPr/>
          <p:nvPr/>
        </p:nvSpPr>
        <p:spPr>
          <a:xfrm>
            <a:off x="1295400" y="5667804"/>
            <a:ext cx="375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click on rs921919 (lowest “rank”)</a:t>
            </a:r>
          </a:p>
        </p:txBody>
      </p:sp>
    </p:spTree>
    <p:extLst>
      <p:ext uri="{BB962C8B-B14F-4D97-AF65-F5344CB8AC3E}">
        <p14:creationId xmlns:p14="http://schemas.microsoft.com/office/powerpoint/2010/main" val="1615356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F20A-EE33-E246-9FAD-234F60D9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36225-D7DC-8642-B1D6-8F1DD9A49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9184" y="118746"/>
            <a:ext cx="4095189" cy="29361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AE80F-D5DD-3C40-958D-578A59B97538}"/>
              </a:ext>
            </a:extLst>
          </p:cNvPr>
          <p:cNvSpPr/>
          <p:nvPr/>
        </p:nvSpPr>
        <p:spPr>
          <a:xfrm>
            <a:off x="838200" y="1321356"/>
            <a:ext cx="1973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 for rs921919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384FC-070E-8D45-89D9-2ED2E47F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023"/>
            <a:ext cx="7659188" cy="3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7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BFA7-2D7D-214E-8452-031A61A4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“workflow”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F417F-4282-4946-A6AD-0E774030C56B}"/>
              </a:ext>
            </a:extLst>
          </p:cNvPr>
          <p:cNvSpPr txBox="1"/>
          <p:nvPr/>
        </p:nvSpPr>
        <p:spPr>
          <a:xfrm>
            <a:off x="618744" y="3136410"/>
            <a:ext cx="14904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GWAS results</a:t>
            </a:r>
          </a:p>
          <a:p>
            <a:r>
              <a:rPr lang="en-US" dirty="0"/>
              <a:t>(top hits)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D5F79-1441-C340-B543-531E07DAA184}"/>
              </a:ext>
            </a:extLst>
          </p:cNvPr>
          <p:cNvSpPr txBox="1"/>
          <p:nvPr/>
        </p:nvSpPr>
        <p:spPr>
          <a:xfrm>
            <a:off x="3931920" y="3105834"/>
            <a:ext cx="1947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GWAS associations + LD “friends”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59C8B-CC42-F243-A254-A8A8116CAC34}"/>
              </a:ext>
            </a:extLst>
          </p:cNvPr>
          <p:cNvSpPr txBox="1"/>
          <p:nvPr/>
        </p:nvSpPr>
        <p:spPr>
          <a:xfrm>
            <a:off x="8708136" y="3274909"/>
            <a:ext cx="19476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4BFEA34-1F82-6F4B-A044-AF6B48134C84}"/>
              </a:ext>
            </a:extLst>
          </p:cNvPr>
          <p:cNvSpPr/>
          <p:nvPr/>
        </p:nvSpPr>
        <p:spPr>
          <a:xfrm>
            <a:off x="2307336" y="1810704"/>
            <a:ext cx="1426464" cy="3297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39E5F8E-1C9E-E043-A16A-FED5BAD9E694}"/>
              </a:ext>
            </a:extLst>
          </p:cNvPr>
          <p:cNvSpPr/>
          <p:nvPr/>
        </p:nvSpPr>
        <p:spPr>
          <a:xfrm>
            <a:off x="6190488" y="1810704"/>
            <a:ext cx="2377440" cy="3297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3CE0A-CA77-A44A-882E-D580580E4EAC}"/>
              </a:ext>
            </a:extLst>
          </p:cNvPr>
          <p:cNvSpPr txBox="1"/>
          <p:nvPr/>
        </p:nvSpPr>
        <p:spPr>
          <a:xfrm>
            <a:off x="2307336" y="2631762"/>
            <a:ext cx="1624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LDLink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HaploReg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(more)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CA334-9E88-3245-B852-3591BFC8B4BE}"/>
              </a:ext>
            </a:extLst>
          </p:cNvPr>
          <p:cNvSpPr txBox="1"/>
          <p:nvPr/>
        </p:nvSpPr>
        <p:spPr>
          <a:xfrm>
            <a:off x="6388608" y="2607764"/>
            <a:ext cx="2377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LDLink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HaploReg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RegulomeDB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(more)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7D5EF-A9A0-3C4E-BD61-13F3645257DD}"/>
              </a:ext>
            </a:extLst>
          </p:cNvPr>
          <p:cNvSpPr/>
          <p:nvPr/>
        </p:nvSpPr>
        <p:spPr>
          <a:xfrm>
            <a:off x="2831592" y="552122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these tools have some overlapping functions and some unique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from one tool may be the input into another (or the input for a different function of the same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3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9F7F-AB2D-8748-995F-A017E1D6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D3DB-9D6F-384F-85CC-1837BC71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DAF2-3629-0945-94D2-7E21B3C2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7" y="2134268"/>
            <a:ext cx="5412652" cy="4590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DFC92-21AF-1143-AB67-E5D3AFEB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52" y="2109851"/>
            <a:ext cx="5412652" cy="45902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CDE400-AB6F-144B-B386-FF4A847EC225}"/>
              </a:ext>
            </a:extLst>
          </p:cNvPr>
          <p:cNvSpPr/>
          <p:nvPr/>
        </p:nvSpPr>
        <p:spPr>
          <a:xfrm>
            <a:off x="838200" y="1321356"/>
            <a:ext cx="1973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 for rs921919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67937-E153-2B48-9E81-DFB61495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30" y="64654"/>
            <a:ext cx="4210070" cy="19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2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E18C-BCF7-DE48-A718-A607D6F3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RegulomeDB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65455-C1FE-524C-8A91-E6496BE54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575" y="1825625"/>
            <a:ext cx="7558850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69E16A-4D68-1F45-B48B-56889BBDD54B}"/>
              </a:ext>
            </a:extLst>
          </p:cNvPr>
          <p:cNvSpPr/>
          <p:nvPr/>
        </p:nvSpPr>
        <p:spPr>
          <a:xfrm>
            <a:off x="838200" y="1321356"/>
            <a:ext cx="1973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 for rs921919</a:t>
            </a:r>
          </a:p>
        </p:txBody>
      </p:sp>
    </p:spTree>
    <p:extLst>
      <p:ext uri="{BB962C8B-B14F-4D97-AF65-F5344CB8AC3E}">
        <p14:creationId xmlns:p14="http://schemas.microsoft.com/office/powerpoint/2010/main" val="4192278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726E-370B-D141-9D3A-F726E46F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27"/>
            <a:ext cx="10515600" cy="1325563"/>
          </a:xfrm>
        </p:spPr>
        <p:txBody>
          <a:bodyPr/>
          <a:lstStyle/>
          <a:p>
            <a:r>
              <a:rPr lang="en-US" dirty="0"/>
              <a:t>GWAS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88A6-D1A6-854C-8C93-D941F2B3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73"/>
            <a:ext cx="372160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Input for “direct access”</a:t>
            </a:r>
          </a:p>
          <a:p>
            <a:r>
              <a:rPr lang="en-US" dirty="0"/>
              <a:t>SNP/variant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Gene</a:t>
            </a:r>
          </a:p>
          <a:p>
            <a:r>
              <a:rPr lang="en-US" dirty="0"/>
              <a:t>Phenotype</a:t>
            </a:r>
          </a:p>
          <a:p>
            <a:r>
              <a:rPr lang="en-US" dirty="0"/>
              <a:t>Author/study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CA541-F584-AA4D-8EA4-CDB31FD939E7}"/>
              </a:ext>
            </a:extLst>
          </p:cNvPr>
          <p:cNvSpPr/>
          <p:nvPr/>
        </p:nvSpPr>
        <p:spPr>
          <a:xfrm>
            <a:off x="838200" y="943404"/>
            <a:ext cx="2935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www.ebi.ac.uk</a:t>
            </a:r>
            <a:r>
              <a:rPr lang="en-US" dirty="0"/>
              <a:t>/</a:t>
            </a:r>
            <a:r>
              <a:rPr lang="en-US" dirty="0" err="1"/>
              <a:t>gwas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772F7-CCC2-754F-ACCF-913994BB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7383"/>
            <a:ext cx="12192000" cy="223061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A3D665-4933-3C47-899B-B88FFE9C0563}"/>
              </a:ext>
            </a:extLst>
          </p:cNvPr>
          <p:cNvSpPr txBox="1">
            <a:spLocks/>
          </p:cNvSpPr>
          <p:nvPr/>
        </p:nvSpPr>
        <p:spPr>
          <a:xfrm>
            <a:off x="4986528" y="1456690"/>
            <a:ext cx="3721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Some forms of output</a:t>
            </a:r>
          </a:p>
          <a:p>
            <a:r>
              <a:rPr lang="en-US" dirty="0"/>
              <a:t>Variant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Gene</a:t>
            </a:r>
          </a:p>
          <a:p>
            <a:r>
              <a:rPr lang="en-US" dirty="0"/>
              <a:t>Trait</a:t>
            </a:r>
          </a:p>
          <a:p>
            <a:r>
              <a:rPr lang="en-US" dirty="0"/>
              <a:t>Publication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70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2F77-0892-CD4C-962D-8EC524D8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1F9A-787A-8544-81B3-91742BD5C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 of variant and gene “tags”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92A8F-AACF-7B43-945D-969CB5E8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876780"/>
            <a:ext cx="8948928" cy="26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B439-FED2-134F-998F-75852D8E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CF6C5D-C1B1-F74F-8267-43F24976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370" y="1959737"/>
            <a:ext cx="842143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3F0BF-4006-304B-B963-B75DDFEA5CA2}"/>
              </a:ext>
            </a:extLst>
          </p:cNvPr>
          <p:cNvSpPr/>
          <p:nvPr/>
        </p:nvSpPr>
        <p:spPr>
          <a:xfrm>
            <a:off x="57912" y="1229023"/>
            <a:ext cx="634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Variant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Tables of associations, studies, and traits</a:t>
            </a:r>
          </a:p>
        </p:txBody>
      </p:sp>
    </p:spTree>
    <p:extLst>
      <p:ext uri="{BB962C8B-B14F-4D97-AF65-F5344CB8AC3E}">
        <p14:creationId xmlns:p14="http://schemas.microsoft.com/office/powerpoint/2010/main" val="171220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0C9B-7EC8-8743-9E7F-580453D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1283E-0135-8648-B7B2-8CF240D4E858}"/>
              </a:ext>
            </a:extLst>
          </p:cNvPr>
          <p:cNvSpPr/>
          <p:nvPr/>
        </p:nvSpPr>
        <p:spPr>
          <a:xfrm>
            <a:off x="557784" y="1321356"/>
            <a:ext cx="634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Variant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LD plot with some tracks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160C60-EAAA-AA45-BA5C-96576991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634" y="1825625"/>
            <a:ext cx="10146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3609-08B0-0346-A4CE-F84DF29D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6395"/>
            <a:ext cx="10515600" cy="1325563"/>
          </a:xfrm>
        </p:spPr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B8EA9-4360-084C-88C2-80910F99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08" y="627366"/>
            <a:ext cx="9448800" cy="4858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A76DD6-793B-E643-A217-3987AECD4F14}"/>
              </a:ext>
            </a:extLst>
          </p:cNvPr>
          <p:cNvSpPr/>
          <p:nvPr/>
        </p:nvSpPr>
        <p:spPr>
          <a:xfrm>
            <a:off x="120526" y="1178225"/>
            <a:ext cx="2153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Tables of</a:t>
            </a:r>
            <a:br>
              <a:rPr lang="en-US" dirty="0"/>
            </a:br>
            <a:r>
              <a:rPr lang="en-US" dirty="0"/>
              <a:t>associations, studies,</a:t>
            </a:r>
            <a:br>
              <a:rPr lang="en-US" dirty="0"/>
            </a:br>
            <a:r>
              <a:rPr lang="en-US" dirty="0"/>
              <a:t>and traits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42965-1FBB-4744-BCAF-DE92A350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5583834"/>
            <a:ext cx="7693152" cy="12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7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80BC-565F-AD44-8B82-18F4BDEB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50613F-AB30-EA4A-9EF9-89C827B6C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285" y="2349881"/>
            <a:ext cx="8421430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38D9CF-BF5A-984D-8664-A38F6C0271AF}"/>
              </a:ext>
            </a:extLst>
          </p:cNvPr>
          <p:cNvSpPr/>
          <p:nvPr/>
        </p:nvSpPr>
        <p:spPr>
          <a:xfrm>
            <a:off x="414528" y="1558620"/>
            <a:ext cx="2153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Region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Tables of</a:t>
            </a:r>
            <a:br>
              <a:rPr lang="en-US" dirty="0"/>
            </a:br>
            <a:r>
              <a:rPr lang="en-US" dirty="0"/>
              <a:t>associations, studies,</a:t>
            </a:r>
            <a:br>
              <a:rPr lang="en-US" dirty="0"/>
            </a:br>
            <a:r>
              <a:rPr lang="en-US" dirty="0"/>
              <a:t>and traits</a:t>
            </a:r>
          </a:p>
        </p:txBody>
      </p:sp>
    </p:spTree>
    <p:extLst>
      <p:ext uri="{BB962C8B-B14F-4D97-AF65-F5344CB8AC3E}">
        <p14:creationId xmlns:p14="http://schemas.microsoft.com/office/powerpoint/2010/main" val="3352109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95A6-8585-5A47-8AF6-C299A64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E3BB2-49B5-734F-9136-431E9FBC2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1918" y="1825625"/>
            <a:ext cx="870816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CF6C55-A385-F344-85D3-1750F8673871}"/>
              </a:ext>
            </a:extLst>
          </p:cNvPr>
          <p:cNvSpPr/>
          <p:nvPr/>
        </p:nvSpPr>
        <p:spPr>
          <a:xfrm>
            <a:off x="838200" y="1388825"/>
            <a:ext cx="410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Tables of associations and studies</a:t>
            </a:r>
          </a:p>
        </p:txBody>
      </p:sp>
    </p:spTree>
    <p:extLst>
      <p:ext uri="{BB962C8B-B14F-4D97-AF65-F5344CB8AC3E}">
        <p14:creationId xmlns:p14="http://schemas.microsoft.com/office/powerpoint/2010/main" val="2637228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509B-3060-D74F-ABCB-3267C954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B740E-7144-284E-AF16-8EAB980F2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4613" y="2141537"/>
            <a:ext cx="8414870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025E82-5E9D-6E4B-AAA4-5D9B775A5858}"/>
              </a:ext>
            </a:extLst>
          </p:cNvPr>
          <p:cNvSpPr/>
          <p:nvPr/>
        </p:nvSpPr>
        <p:spPr>
          <a:xfrm>
            <a:off x="936572" y="1339263"/>
            <a:ext cx="472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Trait </a:t>
            </a:r>
            <a:r>
              <a:rPr lang="en-US" dirty="0">
                <a:sym typeface="Wingdings" pitchFamily="2" charset="2"/>
              </a:rPr>
              <a:t> i</a:t>
            </a:r>
            <a:r>
              <a:rPr lang="en-US" dirty="0"/>
              <a:t>nteractive cross-study Manhattan plot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E6A7-B827-D649-A394-328B28FF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CD6-E089-FA47-87A6-13430A480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LDlink</a:t>
            </a:r>
            <a:r>
              <a:rPr lang="en-US" dirty="0"/>
              <a:t> is suite of web-based tools for looking up and visualizing LD information, using </a:t>
            </a:r>
            <a:r>
              <a:rPr lang="en-US" dirty="0" err="1"/>
              <a:t>dbSNP</a:t>
            </a:r>
            <a:r>
              <a:rPr lang="en-US" dirty="0"/>
              <a:t>, 1000Genomes, </a:t>
            </a:r>
            <a:r>
              <a:rPr lang="en-US" dirty="0" err="1"/>
              <a:t>GTEx</a:t>
            </a:r>
            <a:r>
              <a:rPr lang="en-US" dirty="0"/>
              <a:t> data (and more)</a:t>
            </a:r>
          </a:p>
          <a:p>
            <a:pPr marL="0" indent="0">
              <a:buNone/>
            </a:pPr>
            <a:r>
              <a:rPr lang="en-US" dirty="0"/>
              <a:t>There is an R package API, </a:t>
            </a:r>
            <a:r>
              <a:rPr lang="en-US" dirty="0" err="1"/>
              <a:t>LDlinkR</a:t>
            </a:r>
            <a:r>
              <a:rPr lang="en-US" dirty="0"/>
              <a:t>, which you’ll try out.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0D8F-4AD4-324E-AC63-E1A07522D14E}"/>
              </a:ext>
            </a:extLst>
          </p:cNvPr>
          <p:cNvSpPr/>
          <p:nvPr/>
        </p:nvSpPr>
        <p:spPr>
          <a:xfrm>
            <a:off x="838200" y="1321356"/>
            <a:ext cx="365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ldlink.nci.nih.gov</a:t>
            </a:r>
            <a:r>
              <a:rPr lang="en-US" dirty="0"/>
              <a:t>/?tab=home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30B2D-FB21-5A47-8BD8-4932F89B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890"/>
            <a:ext cx="12192000" cy="32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E7EC-E994-8F4D-8386-6205E652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Catalog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D7812-6752-4C4D-9BA7-11E0D3459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844" y="2264537"/>
            <a:ext cx="8752311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6A8D9-273E-1649-A19B-3E75678F4CA8}"/>
              </a:ext>
            </a:extLst>
          </p:cNvPr>
          <p:cNvSpPr/>
          <p:nvPr/>
        </p:nvSpPr>
        <p:spPr>
          <a:xfrm>
            <a:off x="390144" y="1792946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Study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tables of associations, related studies</a:t>
            </a:r>
          </a:p>
        </p:txBody>
      </p:sp>
    </p:spTree>
    <p:extLst>
      <p:ext uri="{BB962C8B-B14F-4D97-AF65-F5344CB8AC3E}">
        <p14:creationId xmlns:p14="http://schemas.microsoft.com/office/powerpoint/2010/main" val="3880476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8209-07BE-1E4E-9556-F1B320D2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2715-FE30-7E44-AED0-036CBCC00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5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Either individually or in small groups, use the list of 10 lead SNPs from a GWAS and the supplied tutorial/exercise code (on Canvas).</a:t>
            </a:r>
          </a:p>
          <a:p>
            <a:r>
              <a:rPr lang="en-US" dirty="0"/>
              <a:t>Tutorial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LDlinkR</a:t>
            </a:r>
            <a:r>
              <a:rPr lang="en-US" dirty="0"/>
              <a:t> to find LD proxies</a:t>
            </a:r>
          </a:p>
          <a:p>
            <a:pPr lvl="1"/>
            <a:r>
              <a:rPr lang="en-US" dirty="0"/>
              <a:t>Write out the list of </a:t>
            </a:r>
            <a:r>
              <a:rPr lang="en-US" dirty="0" err="1"/>
              <a:t>rsIDs</a:t>
            </a:r>
            <a:endParaRPr lang="en-US" dirty="0"/>
          </a:p>
          <a:p>
            <a:pPr lvl="1"/>
            <a:r>
              <a:rPr lang="en-US" dirty="0"/>
              <a:t>Upload to VEP and annotate them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HaploR</a:t>
            </a:r>
            <a:r>
              <a:rPr lang="en-US" dirty="0"/>
              <a:t> to query </a:t>
            </a:r>
            <a:r>
              <a:rPr lang="en-US" dirty="0" err="1"/>
              <a:t>HaploReg</a:t>
            </a:r>
            <a:r>
              <a:rPr lang="en-US" dirty="0"/>
              <a:t> and </a:t>
            </a:r>
            <a:r>
              <a:rPr lang="en-US" dirty="0" err="1"/>
              <a:t>RegulomeDB</a:t>
            </a:r>
            <a:r>
              <a:rPr lang="en-US" dirty="0"/>
              <a:t> for the 10 SNPs, using various parameters</a:t>
            </a:r>
          </a:p>
          <a:p>
            <a:pPr lvl="1"/>
            <a:r>
              <a:rPr lang="en-US" dirty="0"/>
              <a:t>Play with </a:t>
            </a:r>
            <a:r>
              <a:rPr lang="en-US" dirty="0" err="1"/>
              <a:t>LDlinkR</a:t>
            </a:r>
            <a:r>
              <a:rPr lang="en-US" dirty="0"/>
              <a:t> a little more</a:t>
            </a:r>
          </a:p>
          <a:p>
            <a:r>
              <a:rPr lang="en-US" dirty="0"/>
              <a:t>Exercise: trying to replicate/verify some claims from a COVID-19 GWAS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3B60-39EC-B94E-89DA-05C16C2F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LDProxy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42C1-3D97-1D45-A37B-1A159000D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SNP (and populations)</a:t>
            </a:r>
          </a:p>
          <a:p>
            <a:r>
              <a:rPr lang="en-US" dirty="0"/>
              <a:t>Output: Downloadable list of SNPs in LD</a:t>
            </a:r>
            <a:br>
              <a:rPr lang="en-US" dirty="0"/>
            </a:br>
            <a:r>
              <a:rPr lang="en-US" dirty="0"/>
              <a:t>with annotation and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97B45-6BE6-E146-9068-35889FAC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20" y="0"/>
            <a:ext cx="47379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F0F2-BFE6-B044-9D26-DFCAF01E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39" y="3658235"/>
            <a:ext cx="556298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7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DC6B-FA6B-244D-A939-AC6858A7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LDtrait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BB19-A26A-5648-9461-ECF927BDD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" y="1789049"/>
            <a:ext cx="10515600" cy="4351338"/>
          </a:xfrm>
        </p:spPr>
        <p:txBody>
          <a:bodyPr/>
          <a:lstStyle/>
          <a:p>
            <a:r>
              <a:rPr lang="en-US" dirty="0"/>
              <a:t>Input: SNPs of interest</a:t>
            </a:r>
          </a:p>
          <a:p>
            <a:r>
              <a:rPr lang="en-US" dirty="0"/>
              <a:t>Output: GWAS associations for</a:t>
            </a:r>
            <a:br>
              <a:rPr lang="en-US" dirty="0"/>
            </a:br>
            <a:r>
              <a:rPr lang="en-US" dirty="0"/>
              <a:t>the input SNPs </a:t>
            </a:r>
            <a:r>
              <a:rPr lang="en-US" i="1" dirty="0"/>
              <a:t>and</a:t>
            </a:r>
            <a:r>
              <a:rPr lang="en-US" dirty="0"/>
              <a:t> their LD ”friends”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68972-F551-5F49-B123-E943D098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24" y="0"/>
            <a:ext cx="5819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3468-F7DA-1B4C-A41D-3D538338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LDassoc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BBAC2-FFF3-AF4D-B752-7C99EC806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GWAS results</a:t>
            </a:r>
            <a:br>
              <a:rPr lang="en-US" dirty="0"/>
            </a:br>
            <a:r>
              <a:rPr lang="en-US" dirty="0"/>
              <a:t>(select region/population)</a:t>
            </a:r>
          </a:p>
          <a:p>
            <a:r>
              <a:rPr lang="en-US" dirty="0"/>
              <a:t>Output: Interactive </a:t>
            </a:r>
            <a:r>
              <a:rPr lang="en-US" dirty="0" err="1"/>
              <a:t>LocusZoom</a:t>
            </a:r>
            <a:r>
              <a:rPr lang="en-US" dirty="0"/>
              <a:t> plot</a:t>
            </a:r>
            <a:br>
              <a:rPr lang="en-US" dirty="0"/>
            </a:br>
            <a:r>
              <a:rPr lang="en-US" dirty="0"/>
              <a:t>with LD and allele frequency</a:t>
            </a:r>
            <a:br>
              <a:rPr lang="en-US" dirty="0"/>
            </a:br>
            <a:r>
              <a:rPr lang="en-US" dirty="0"/>
              <a:t>annotation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99E19-5454-DC44-A594-83D94094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18" y="0"/>
            <a:ext cx="5530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2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17D2-94D1-9B40-876D-DA1F0327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LDlink</a:t>
            </a:r>
            <a:r>
              <a:rPr lang="en-US" dirty="0"/>
              <a:t> &gt; </a:t>
            </a:r>
            <a:r>
              <a:rPr lang="en-US" dirty="0" err="1"/>
              <a:t>LDassoc</a:t>
            </a:r>
            <a:r>
              <a:rPr lang="en-US" dirty="0"/>
              <a:t> (</a:t>
            </a:r>
            <a:r>
              <a:rPr lang="en-US" dirty="0" err="1"/>
              <a:t>con’t</a:t>
            </a:r>
            <a:r>
              <a:rPr lang="en-US" dirty="0"/>
              <a:t>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164B2-1ADB-B44F-90F5-280E45E9B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6989" y="1690688"/>
            <a:ext cx="6504966" cy="4351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BA553D-5CF7-F54B-A7BE-7BEA59C009F4}"/>
              </a:ext>
            </a:extLst>
          </p:cNvPr>
          <p:cNvSpPr txBox="1">
            <a:spLocks/>
          </p:cNvSpPr>
          <p:nvPr/>
        </p:nvSpPr>
        <p:spPr>
          <a:xfrm>
            <a:off x="64312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Input: GWAS results</a:t>
            </a:r>
            <a:br>
              <a:rPr lang="en-US" dirty="0"/>
            </a:br>
            <a:r>
              <a:rPr lang="en-US" dirty="0"/>
              <a:t>(select region/population)</a:t>
            </a:r>
          </a:p>
          <a:p>
            <a:r>
              <a:rPr lang="en-US" dirty="0"/>
              <a:t>Output: Interactive </a:t>
            </a:r>
            <a:r>
              <a:rPr lang="en-US" dirty="0" err="1"/>
              <a:t>LocusZoom</a:t>
            </a:r>
            <a:br>
              <a:rPr lang="en-US" dirty="0"/>
            </a:br>
            <a:r>
              <a:rPr lang="en-US" dirty="0"/>
              <a:t>plot with LD and allele</a:t>
            </a:r>
            <a:br>
              <a:rPr lang="en-US" dirty="0"/>
            </a:br>
            <a:r>
              <a:rPr lang="en-US" dirty="0"/>
              <a:t>frequency annotation</a:t>
            </a:r>
            <a:br>
              <a:rPr lang="en-US" dirty="0"/>
            </a:br>
            <a:r>
              <a:rPr lang="en-US" dirty="0"/>
              <a:t>(with downloadable table)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5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11129</TotalTime>
  <Words>1361</Words>
  <Application>Microsoft Macintosh PowerPoint</Application>
  <PresentationFormat>Widescreen</PresentationFormat>
  <Paragraphs>242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SF Pro Display Light</vt:lpstr>
      <vt:lpstr>Wingdings</vt:lpstr>
      <vt:lpstr>Office Theme</vt:lpstr>
      <vt:lpstr>Integrating Genomic Data: LD and SNP-based annotation</vt:lpstr>
      <vt:lpstr>Last time</vt:lpstr>
      <vt:lpstr>This lecture</vt:lpstr>
      <vt:lpstr>Possible “workflow”</vt:lpstr>
      <vt:lpstr>LDlink </vt:lpstr>
      <vt:lpstr>LDProxy</vt:lpstr>
      <vt:lpstr>LDtrait</vt:lpstr>
      <vt:lpstr>LDlink &gt; LDassoc</vt:lpstr>
      <vt:lpstr>LDlink &gt; LDassoc (con’t.)</vt:lpstr>
      <vt:lpstr>LDlink &gt; LDpop &amp; LDPair</vt:lpstr>
      <vt:lpstr>LDlink &gt; LDpop &amp; LDPair</vt:lpstr>
      <vt:lpstr>LDlink &gt; LDpop &amp; LDPair</vt:lpstr>
      <vt:lpstr>LDlink &gt; LDMatrix</vt:lpstr>
      <vt:lpstr>LDlink &gt; LDhap</vt:lpstr>
      <vt:lpstr>LDlink &gt; LDexpress</vt:lpstr>
      <vt:lpstr>VEP</vt:lpstr>
      <vt:lpstr>VEP (Variant Effect Predictor)</vt:lpstr>
      <vt:lpstr>VEP</vt:lpstr>
      <vt:lpstr>VEP</vt:lpstr>
      <vt:lpstr>VEP</vt:lpstr>
      <vt:lpstr>VEP</vt:lpstr>
      <vt:lpstr>VEP</vt:lpstr>
      <vt:lpstr>VEP</vt:lpstr>
      <vt:lpstr>VEP</vt:lpstr>
      <vt:lpstr>VEP</vt:lpstr>
      <vt:lpstr>VEP</vt:lpstr>
      <vt:lpstr>VEP</vt:lpstr>
      <vt:lpstr>HaploReg</vt:lpstr>
      <vt:lpstr>HaploReg</vt:lpstr>
      <vt:lpstr>HaploReg</vt:lpstr>
      <vt:lpstr>HaploReg</vt:lpstr>
      <vt:lpstr>HaploReg</vt:lpstr>
      <vt:lpstr>HaploReg</vt:lpstr>
      <vt:lpstr>HaploReg</vt:lpstr>
      <vt:lpstr>HaploReg</vt:lpstr>
      <vt:lpstr>RegulomeDB</vt:lpstr>
      <vt:lpstr>RegulomeDB</vt:lpstr>
      <vt:lpstr>RegulomeDB</vt:lpstr>
      <vt:lpstr>RegulomeDB</vt:lpstr>
      <vt:lpstr>RegulomeDB</vt:lpstr>
      <vt:lpstr>RegulomeDB</vt:lpstr>
      <vt:lpstr>GWAS Catalog</vt:lpstr>
      <vt:lpstr>GWAS Catalog</vt:lpstr>
      <vt:lpstr>GWAS Catalog</vt:lpstr>
      <vt:lpstr>GWAS Catalog</vt:lpstr>
      <vt:lpstr>GWAS Catalog</vt:lpstr>
      <vt:lpstr>GWAS Catalog</vt:lpstr>
      <vt:lpstr>GWAS Catalog</vt:lpstr>
      <vt:lpstr>GWAS Catalog</vt:lpstr>
      <vt:lpstr>GWAS Catalog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Browsers</dc:title>
  <dc:creator>Minster, Ryan L</dc:creator>
  <cp:lastModifiedBy>Chernus, Jonathan M</cp:lastModifiedBy>
  <cp:revision>1302</cp:revision>
  <dcterms:created xsi:type="dcterms:W3CDTF">2016-09-16T14:23:11Z</dcterms:created>
  <dcterms:modified xsi:type="dcterms:W3CDTF">2025-03-24T18:59:39Z</dcterms:modified>
</cp:coreProperties>
</file>